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</p:sldIdLst>
  <p:sldSz cy="5143500" cx="9144000"/>
  <p:notesSz cx="6858000" cy="9144000"/>
  <p:embeddedFontLst>
    <p:embeddedFont>
      <p:font typeface="Source Code Pro"/>
      <p:regular r:id="rId33"/>
      <p:bold r:id="rId34"/>
      <p:italic r:id="rId35"/>
      <p:boldItalic r:id="rId36"/>
    </p:embeddedFont>
    <p:embeddedFont>
      <p:font typeface="Average"/>
      <p:regular r:id="rId37"/>
    </p:embeddedFont>
    <p:embeddedFont>
      <p:font typeface="Oswald"/>
      <p:regular r:id="rId38"/>
      <p:bold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SourceCodePro-regular.fntdata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SourceCodePro-italic.fntdata"/><Relationship Id="rId12" Type="http://schemas.openxmlformats.org/officeDocument/2006/relationships/slide" Target="slides/slide7.xml"/><Relationship Id="rId34" Type="http://schemas.openxmlformats.org/officeDocument/2006/relationships/font" Target="fonts/SourceCodePro-bold.fntdata"/><Relationship Id="rId15" Type="http://schemas.openxmlformats.org/officeDocument/2006/relationships/slide" Target="slides/slide10.xml"/><Relationship Id="rId37" Type="http://schemas.openxmlformats.org/officeDocument/2006/relationships/font" Target="fonts/Average-regular.fntdata"/><Relationship Id="rId14" Type="http://schemas.openxmlformats.org/officeDocument/2006/relationships/slide" Target="slides/slide9.xml"/><Relationship Id="rId36" Type="http://schemas.openxmlformats.org/officeDocument/2006/relationships/font" Target="fonts/SourceCodePro-boldItalic.fntdata"/><Relationship Id="rId17" Type="http://schemas.openxmlformats.org/officeDocument/2006/relationships/slide" Target="slides/slide12.xml"/><Relationship Id="rId39" Type="http://schemas.openxmlformats.org/officeDocument/2006/relationships/font" Target="fonts/Oswald-bold.fntdata"/><Relationship Id="rId16" Type="http://schemas.openxmlformats.org/officeDocument/2006/relationships/slide" Target="slides/slide11.xml"/><Relationship Id="rId38" Type="http://schemas.openxmlformats.org/officeDocument/2006/relationships/font" Target="fonts/Oswald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7c6339ecc7_0_4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37c6339ecc7_0_4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“Now you might wonder — where do deep neural networks fit in?”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7eb1a2a05c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37eb1a2a05c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“Now you might wonder — where do deep neural networks fit in?”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7c6339ecc7_0_5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7c6339ecc7_0_5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Emphasize: In this course, focus will be on </a:t>
            </a:r>
            <a:r>
              <a:rPr b="1" lang="en-GB">
                <a:solidFill>
                  <a:schemeClr val="dk1"/>
                </a:solidFill>
              </a:rPr>
              <a:t>classical ML</a:t>
            </a:r>
            <a:r>
              <a:rPr lang="en-GB">
                <a:solidFill>
                  <a:schemeClr val="dk1"/>
                </a:solidFill>
              </a:rPr>
              <a:t> because: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>
                <a:solidFill>
                  <a:schemeClr val="dk1"/>
                </a:solidFill>
              </a:rPr>
              <a:t>Easier to learn foundations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>
                <a:solidFill>
                  <a:schemeClr val="dk1"/>
                </a:solidFill>
              </a:rPr>
              <a:t>Works well on smaller scientific datasets (most PhD research contexts)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>
                <a:solidFill>
                  <a:schemeClr val="dk1"/>
                </a:solidFill>
              </a:rPr>
              <a:t>The concepts transfer to deep learning later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37c6339ecc7_0_4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37c6339ecc7_0_4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ML isn’t “plug data, get results” — it requires cycles of cleaning, testing, refining.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7c6339ecc7_0_4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7c6339ecc7_0_4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Encourage students to reflect: </a:t>
            </a:r>
            <a:r>
              <a:rPr i="1" lang="en-GB">
                <a:solidFill>
                  <a:schemeClr val="dk1"/>
                </a:solidFill>
              </a:rPr>
              <a:t>“Is my dataset representative of what I want to study?”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37eb1a2a05c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37eb1a2a05c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Encourage students to reflect: </a:t>
            </a:r>
            <a:r>
              <a:rPr i="1" lang="en-GB">
                <a:solidFill>
                  <a:schemeClr val="dk1"/>
                </a:solidFill>
              </a:rPr>
              <a:t>“Is my dataset representative of what I want to study?”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7c6339ecc7_0_5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37c6339ecc7_0_5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37c6339ecc7_0_5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37c6339ecc7_0_5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37c6339ecc7_0_4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37c6339ecc7_0_4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7c6339ecc7_0_5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37c6339ecc7_0_5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7c6339ecc7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37c6339ecc7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7eb1a2a05c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37eb1a2a05c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37eb1a2a05c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37eb1a2a05c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37eb1a2a05c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37eb1a2a05c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37eb1a2a05c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37eb1a2a05c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37eb1a2a05c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37eb1a2a05c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7eb1a2a05c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7eb1a2a05c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37c6339ecc7_0_5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37c6339ecc7_0_5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37eb1a2a05c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37eb1a2a05c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7c6339ecc7_0_4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7c6339ecc7_0_4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7c6339ecc7_0_4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7c6339ecc7_0_4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37c6339ecc7_0_5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37c6339ecc7_0_5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7c6339ecc7_0_4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7c6339ecc7_0_4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7c6339ecc7_0_4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7c6339ecc7_0_4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Stress the idea of </a:t>
            </a:r>
            <a:r>
              <a:rPr i="1" lang="en-GB">
                <a:solidFill>
                  <a:schemeClr val="dk1"/>
                </a:solidFill>
              </a:rPr>
              <a:t>experience</a:t>
            </a:r>
            <a:r>
              <a:rPr lang="en-GB">
                <a:solidFill>
                  <a:schemeClr val="dk1"/>
                </a:solidFill>
              </a:rPr>
              <a:t> → computers improve performance by seeing data.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Use analogy: Just like humans learn by experience (e.g. recognizing cats after seeing many examples).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Clarify: ML ≠ magic → it’s statistics + computation + data.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7c6339ecc7_0_4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7c6339ecc7_0_4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7c6339ecc7_0_5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37c6339ecc7_0_5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Make it relatable: Ask audience </a:t>
            </a:r>
            <a:r>
              <a:rPr i="1" lang="en-GB">
                <a:solidFill>
                  <a:schemeClr val="dk1"/>
                </a:solidFill>
              </a:rPr>
              <a:t>“Who here is working with large datasets?”</a:t>
            </a:r>
            <a:endParaRPr i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Connect to their reality: ML can save time &amp; reveal hidden structure.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Google Shape;11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lat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Relationship Id="rId4" Type="http://schemas.openxmlformats.org/officeDocument/2006/relationships/hyperlink" Target="https://www.v7labs.com/blog/supervised-vs-unsupervised-learning" TargetMode="External"/><Relationship Id="rId5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Relationship Id="rId4" Type="http://schemas.openxmlformats.org/officeDocument/2006/relationships/hyperlink" Target="https://medium.com/@mudasserch1/5-core-steps-to-understand-machine-learning-workflow-a-guide-for-beginners-737040850d9b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Relationship Id="rId4" Type="http://schemas.openxmlformats.org/officeDocument/2006/relationships/hyperlink" Target="https://www.linkedin.com/pulse/garbage-out-chanthoeun-chiv/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docs.aws.amazon.com/machine-learning/latest/dg/model-fit-underfitting-vs-overfitting.html" TargetMode="External"/><Relationship Id="rId4" Type="http://schemas.openxmlformats.org/officeDocument/2006/relationships/hyperlink" Target="https://vitalflux.com/overfitting-underfitting-concepts-interview-questions/" TargetMode="External"/><Relationship Id="rId5" Type="http://schemas.openxmlformats.org/officeDocument/2006/relationships/image" Target="../media/image4.png"/><Relationship Id="rId6" Type="http://schemas.openxmlformats.org/officeDocument/2006/relationships/image" Target="../media/image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png"/><Relationship Id="rId4" Type="http://schemas.openxmlformats.org/officeDocument/2006/relationships/image" Target="../media/image10.png"/><Relationship Id="rId5" Type="http://schemas.openxmlformats.org/officeDocument/2006/relationships/image" Target="../media/image12.png"/><Relationship Id="rId6" Type="http://schemas.openxmlformats.org/officeDocument/2006/relationships/image" Target="../media/image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www.geeksforgeeks.org/machine-learning/ml-introduction-data-machine-learning/" TargetMode="External"/><Relationship Id="rId4" Type="http://schemas.openxmlformats.org/officeDocument/2006/relationships/image" Target="../media/image8.png"/><Relationship Id="rId5" Type="http://schemas.openxmlformats.org/officeDocument/2006/relationships/image" Target="../media/image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2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3.png"/><Relationship Id="rId4" Type="http://schemas.openxmlformats.org/officeDocument/2006/relationships/image" Target="../media/image1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s://www.geeksforgeeks.org/machine-learning/ml-handling-missing-values/" TargetMode="External"/><Relationship Id="rId4" Type="http://schemas.openxmlformats.org/officeDocument/2006/relationships/hyperlink" Target="https://www.geeksforgeeks.org/machine-learning/categorical-data-encoding-techniques-in-machine-learning/" TargetMode="External"/><Relationship Id="rId5" Type="http://schemas.openxmlformats.org/officeDocument/2006/relationships/hyperlink" Target="https://www.geeksforgeeks.org/data-analysis/normalization-and-scaling/" TargetMode="External"/><Relationship Id="rId6" Type="http://schemas.openxmlformats.org/officeDocument/2006/relationships/hyperlink" Target="https://www.geeksforgeeks.org/machine-learning/data-pre-processing-wit-sklearn-using-standard-and-minmax-scaler/" TargetMode="External"/><Relationship Id="rId7" Type="http://schemas.openxmlformats.org/officeDocument/2006/relationships/hyperlink" Target="https://www.geeksforgeeks.org/machine-learning/how-to-split-a-dataset-into-train-and-test-sets-using-python/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Introduction to Machine Learning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/>
              <a:t>Session 1</a:t>
            </a:r>
            <a:endParaRPr sz="3600"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512700" y="3501475"/>
            <a:ext cx="8374800" cy="126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For TUM PhD students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Claudia Serrano Colome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claudiaserranocolome@gmail.com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Types of Machine Learning</a:t>
            </a:r>
            <a:endParaRPr/>
          </a:p>
        </p:txBody>
      </p:sp>
      <p:sp>
        <p:nvSpPr>
          <p:cNvPr id="116" name="Google Shape;116;p22"/>
          <p:cNvSpPr txBox="1"/>
          <p:nvPr>
            <p:ph idx="1" type="body"/>
          </p:nvPr>
        </p:nvSpPr>
        <p:spPr>
          <a:xfrm>
            <a:off x="311700" y="1152475"/>
            <a:ext cx="8520600" cy="254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Supervised Learning:</a:t>
            </a:r>
            <a:endParaRPr/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-GB"/>
              <a:t>Data has input (features) and output (labels).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-GB"/>
              <a:t>Examples: Predict house prices, classify tumor as benign/malignant.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Unsupervised Learning:</a:t>
            </a:r>
            <a:endParaRPr/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-GB"/>
              <a:t>No labels, only data.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-GB"/>
              <a:t>Examples: Cluster customers, reduce dimensionality with PCA.</a:t>
            </a:r>
            <a:endParaRPr/>
          </a:p>
        </p:txBody>
      </p:sp>
      <p:pic>
        <p:nvPicPr>
          <p:cNvPr id="117" name="Google Shape;117;p22"/>
          <p:cNvPicPr preferRelativeResize="0"/>
          <p:nvPr/>
        </p:nvPicPr>
        <p:blipFill rotWithShape="1">
          <a:blip r:embed="rId3">
            <a:alphaModFix/>
          </a:blip>
          <a:srcRect b="6018" l="2043" r="2033" t="66002"/>
          <a:stretch/>
        </p:blipFill>
        <p:spPr>
          <a:xfrm>
            <a:off x="3009175" y="3701275"/>
            <a:ext cx="3047650" cy="1264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Types of Machine Learning</a:t>
            </a:r>
            <a:endParaRPr/>
          </a:p>
        </p:txBody>
      </p:sp>
      <p:pic>
        <p:nvPicPr>
          <p:cNvPr id="123" name="Google Shape;123;p23"/>
          <p:cNvPicPr preferRelativeResize="0"/>
          <p:nvPr/>
        </p:nvPicPr>
        <p:blipFill rotWithShape="1">
          <a:blip r:embed="rId3">
            <a:alphaModFix/>
          </a:blip>
          <a:srcRect b="32989" l="0" r="0" t="0"/>
          <a:stretch/>
        </p:blipFill>
        <p:spPr>
          <a:xfrm>
            <a:off x="4912774" y="716487"/>
            <a:ext cx="3986175" cy="3799815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3"/>
          <p:cNvSpPr txBox="1"/>
          <p:nvPr>
            <p:ph idx="1" type="body"/>
          </p:nvPr>
        </p:nvSpPr>
        <p:spPr>
          <a:xfrm>
            <a:off x="4912775" y="4559700"/>
            <a:ext cx="4132800" cy="48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500"/>
              <a:t>Source: </a:t>
            </a:r>
            <a:r>
              <a:rPr lang="en-GB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https://www.v7labs.com/blog/supervised-vs-unsupervised-learning</a:t>
            </a:r>
            <a:endParaRPr/>
          </a:p>
        </p:txBody>
      </p:sp>
      <p:pic>
        <p:nvPicPr>
          <p:cNvPr id="125" name="Google Shape;125;p23"/>
          <p:cNvPicPr preferRelativeResize="0"/>
          <p:nvPr/>
        </p:nvPicPr>
        <p:blipFill rotWithShape="1">
          <a:blip r:embed="rId5">
            <a:alphaModFix/>
          </a:blip>
          <a:srcRect b="12400" l="3457" r="4086" t="7702"/>
          <a:stretch/>
        </p:blipFill>
        <p:spPr>
          <a:xfrm>
            <a:off x="523200" y="1182525"/>
            <a:ext cx="3581976" cy="203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3"/>
          <p:cNvPicPr preferRelativeResize="0"/>
          <p:nvPr/>
        </p:nvPicPr>
        <p:blipFill rotWithShape="1">
          <a:blip r:embed="rId3">
            <a:alphaModFix/>
          </a:blip>
          <a:srcRect b="6018" l="50157" r="2031" t="66002"/>
          <a:stretch/>
        </p:blipFill>
        <p:spPr>
          <a:xfrm>
            <a:off x="1567075" y="3653350"/>
            <a:ext cx="1677240" cy="139625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3"/>
          <p:cNvSpPr txBox="1"/>
          <p:nvPr>
            <p:ph idx="1" type="body"/>
          </p:nvPr>
        </p:nvSpPr>
        <p:spPr>
          <a:xfrm>
            <a:off x="1365175" y="3290650"/>
            <a:ext cx="2230500" cy="362700"/>
          </a:xfrm>
          <a:prstGeom prst="rect">
            <a:avLst/>
          </a:prstGeom>
          <a:solidFill>
            <a:schemeClr val="dk1"/>
          </a:solidFill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-GB" sz="900">
                <a:solidFill>
                  <a:srgbClr val="272822"/>
                </a:solidFill>
                <a:latin typeface="Arial"/>
                <a:ea typeface="Arial"/>
                <a:cs typeface="Arial"/>
                <a:sym typeface="Arial"/>
              </a:rPr>
              <a:t>Dimensionality reduction and Clustering</a:t>
            </a:r>
            <a:endParaRPr b="1" sz="1600">
              <a:solidFill>
                <a:srgbClr val="272822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Classical ML vs Deep Learning</a:t>
            </a:r>
            <a:endParaRPr/>
          </a:p>
        </p:txBody>
      </p:sp>
      <p:sp>
        <p:nvSpPr>
          <p:cNvPr id="133" name="Google Shape;133;p24"/>
          <p:cNvSpPr txBox="1"/>
          <p:nvPr>
            <p:ph idx="1" type="body"/>
          </p:nvPr>
        </p:nvSpPr>
        <p:spPr>
          <a:xfrm>
            <a:off x="311700" y="1152475"/>
            <a:ext cx="8520600" cy="367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Classical ML</a:t>
            </a:r>
            <a:endParaRPr/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-GB"/>
              <a:t>Relies on engineered features (manual preprocessing, domain expertise).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-GB"/>
              <a:t>Algorithms: linear/logistic regression, decision trees, SVMs, k-means, etc.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-GB"/>
              <a:t>Works well with structured/tabular data (Excel-like datasets, experiments, surveys).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Deep Learning</a:t>
            </a:r>
            <a:endParaRPr/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-GB"/>
              <a:t>Uses neural networks with many layers to learn features automatically.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-GB"/>
              <a:t>Particularly powerful for unstructured data (images, audio, text).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-GB"/>
              <a:t>Requires large datasets + GPU computation.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ML Workflow</a:t>
            </a:r>
            <a:endParaRPr/>
          </a:p>
        </p:txBody>
      </p:sp>
      <p:sp>
        <p:nvSpPr>
          <p:cNvPr id="139" name="Google Shape;139;p25"/>
          <p:cNvSpPr txBox="1"/>
          <p:nvPr>
            <p:ph idx="1" type="body"/>
          </p:nvPr>
        </p:nvSpPr>
        <p:spPr>
          <a:xfrm>
            <a:off x="311700" y="4521250"/>
            <a:ext cx="3312900" cy="48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W</a:t>
            </a:r>
            <a:r>
              <a:rPr lang="en-GB"/>
              <a:t>orkflow is iterative, not linear.</a:t>
            </a:r>
            <a:endParaRPr/>
          </a:p>
        </p:txBody>
      </p:sp>
      <p:pic>
        <p:nvPicPr>
          <p:cNvPr id="140" name="Google Shape;14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8638" y="1152475"/>
            <a:ext cx="6806724" cy="3136075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5"/>
          <p:cNvSpPr txBox="1"/>
          <p:nvPr>
            <p:ph idx="1" type="body"/>
          </p:nvPr>
        </p:nvSpPr>
        <p:spPr>
          <a:xfrm>
            <a:off x="4874300" y="4473175"/>
            <a:ext cx="4132800" cy="48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475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2642"/>
              <a:t>Source: </a:t>
            </a:r>
            <a:r>
              <a:rPr lang="en-GB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https://medium.com/@mudasserch1/5-core-steps-to-understand-machine-learning-workflow-a-guide-for-beginners-737040850d9b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Role of Data in ML</a:t>
            </a:r>
            <a:endParaRPr/>
          </a:p>
        </p:txBody>
      </p:sp>
      <p:sp>
        <p:nvSpPr>
          <p:cNvPr id="147" name="Google Shape;147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Quantity</a:t>
            </a:r>
            <a:r>
              <a:rPr lang="en-GB"/>
              <a:t> of data is very important to train machine learning models.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/>
              <a:t>Quality</a:t>
            </a:r>
            <a:r>
              <a:rPr lang="en-GB"/>
              <a:t> is, though, even more important.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/>
              <a:t>Potential Issues</a:t>
            </a:r>
            <a:r>
              <a:rPr lang="en-GB"/>
              <a:t>: noisy data, biased data, missing values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“Garbage in, garbage out” principle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8" name="Google Shape;14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0475" y="2680975"/>
            <a:ext cx="4019725" cy="2235975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6"/>
          <p:cNvSpPr txBox="1"/>
          <p:nvPr>
            <p:ph idx="1" type="body"/>
          </p:nvPr>
        </p:nvSpPr>
        <p:spPr>
          <a:xfrm>
            <a:off x="311700" y="4427050"/>
            <a:ext cx="4132800" cy="48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500"/>
              <a:t>Source:</a:t>
            </a:r>
            <a:r>
              <a:rPr lang="en-GB" sz="2642"/>
              <a:t> </a:t>
            </a:r>
            <a:r>
              <a:rPr lang="en-GB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https://www.linkedin.com/pulse/garbage-out-chanthoeun-chiv/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Common Pitfalls</a:t>
            </a:r>
            <a:endParaRPr/>
          </a:p>
        </p:txBody>
      </p:sp>
      <p:sp>
        <p:nvSpPr>
          <p:cNvPr id="155" name="Google Shape;155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Overfitting (model too complex, memorizes data)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Underfitting (model too simple, misses patterns)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Data leakage (test info leaking into training)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Bias in datasets → biased predictions</a:t>
            </a:r>
            <a:endParaRPr/>
          </a:p>
        </p:txBody>
      </p:sp>
      <p:sp>
        <p:nvSpPr>
          <p:cNvPr id="156" name="Google Shape;156;p27"/>
          <p:cNvSpPr txBox="1"/>
          <p:nvPr>
            <p:ph idx="1" type="body"/>
          </p:nvPr>
        </p:nvSpPr>
        <p:spPr>
          <a:xfrm>
            <a:off x="311700" y="4427050"/>
            <a:ext cx="8520600" cy="48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500"/>
              <a:t>Source: </a:t>
            </a:r>
            <a:r>
              <a:rPr lang="en-GB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https://docs.aws.amazon.com/machine-learning/latest/dg/model-fit-underfitting-vs-overfitting.html</a:t>
            </a:r>
            <a:r>
              <a:rPr lang="en-GB" sz="2642"/>
              <a:t> </a:t>
            </a:r>
            <a:r>
              <a:rPr lang="en-GB" sz="1700"/>
              <a:t>and</a:t>
            </a:r>
            <a:r>
              <a:rPr lang="en-GB" sz="2642"/>
              <a:t> </a:t>
            </a:r>
            <a:r>
              <a:rPr lang="en-GB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https://vitalflux.com/overfitting-underfitting-concepts-interview-questions/</a:t>
            </a:r>
            <a:endParaRPr/>
          </a:p>
        </p:txBody>
      </p:sp>
      <p:pic>
        <p:nvPicPr>
          <p:cNvPr id="157" name="Google Shape;157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131" y="2571750"/>
            <a:ext cx="5967043" cy="180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26525" y="2746863"/>
            <a:ext cx="2528850" cy="145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How can you use ML in your research?</a:t>
            </a:r>
            <a:endParaRPr/>
          </a:p>
        </p:txBody>
      </p:sp>
      <p:pic>
        <p:nvPicPr>
          <p:cNvPr id="164" name="Google Shape;164;p28"/>
          <p:cNvPicPr preferRelativeResize="0"/>
          <p:nvPr/>
        </p:nvPicPr>
        <p:blipFill rotWithShape="1">
          <a:blip r:embed="rId3">
            <a:alphaModFix/>
          </a:blip>
          <a:srcRect b="47590" l="1728" r="60945" t="9383"/>
          <a:stretch/>
        </p:blipFill>
        <p:spPr>
          <a:xfrm>
            <a:off x="6728400" y="2840675"/>
            <a:ext cx="2043599" cy="1985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8"/>
          <p:cNvPicPr preferRelativeResize="0"/>
          <p:nvPr/>
        </p:nvPicPr>
        <p:blipFill rotWithShape="1">
          <a:blip r:embed="rId4">
            <a:alphaModFix/>
          </a:blip>
          <a:srcRect b="32496" l="11043" r="9736" t="0"/>
          <a:stretch/>
        </p:blipFill>
        <p:spPr>
          <a:xfrm>
            <a:off x="2407550" y="1890200"/>
            <a:ext cx="3625775" cy="3002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24550" y="374674"/>
            <a:ext cx="1900126" cy="1985550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8"/>
          <p:cNvSpPr txBox="1"/>
          <p:nvPr>
            <p:ph idx="1" type="body"/>
          </p:nvPr>
        </p:nvSpPr>
        <p:spPr>
          <a:xfrm>
            <a:off x="3333238" y="1515675"/>
            <a:ext cx="2043600" cy="48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600"/>
              <a:t>Data preprocessing</a:t>
            </a:r>
            <a:endParaRPr sz="1600"/>
          </a:p>
        </p:txBody>
      </p:sp>
      <p:sp>
        <p:nvSpPr>
          <p:cNvPr id="168" name="Google Shape;168;p28"/>
          <p:cNvSpPr txBox="1"/>
          <p:nvPr>
            <p:ph idx="1" type="body"/>
          </p:nvPr>
        </p:nvSpPr>
        <p:spPr>
          <a:xfrm>
            <a:off x="389949" y="969650"/>
            <a:ext cx="3686400" cy="48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700"/>
              <a:t>Example with gene </a:t>
            </a:r>
            <a:r>
              <a:rPr lang="en-GB" sz="1700"/>
              <a:t>expression</a:t>
            </a:r>
            <a:r>
              <a:rPr lang="en-GB" sz="1700"/>
              <a:t> data</a:t>
            </a:r>
            <a:endParaRPr sz="1700"/>
          </a:p>
        </p:txBody>
      </p:sp>
      <p:sp>
        <p:nvSpPr>
          <p:cNvPr id="169" name="Google Shape;169;p28"/>
          <p:cNvSpPr/>
          <p:nvPr/>
        </p:nvSpPr>
        <p:spPr>
          <a:xfrm>
            <a:off x="4076288" y="4633050"/>
            <a:ext cx="288300" cy="259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170" name="Google Shape;170;p28"/>
          <p:cNvPicPr preferRelativeResize="0"/>
          <p:nvPr/>
        </p:nvPicPr>
        <p:blipFill rotWithShape="1">
          <a:blip r:embed="rId6">
            <a:alphaModFix/>
          </a:blip>
          <a:srcRect b="44521" l="24213" r="11982" t="0"/>
          <a:stretch/>
        </p:blipFill>
        <p:spPr>
          <a:xfrm>
            <a:off x="169150" y="2360225"/>
            <a:ext cx="1792100" cy="1657725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8"/>
          <p:cNvSpPr txBox="1"/>
          <p:nvPr>
            <p:ph idx="1" type="body"/>
          </p:nvPr>
        </p:nvSpPr>
        <p:spPr>
          <a:xfrm>
            <a:off x="314147" y="1967100"/>
            <a:ext cx="1571400" cy="48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600"/>
              <a:t>Data collection</a:t>
            </a:r>
            <a:endParaRPr sz="1600"/>
          </a:p>
        </p:txBody>
      </p:sp>
      <p:sp>
        <p:nvSpPr>
          <p:cNvPr id="172" name="Google Shape;172;p28"/>
          <p:cNvSpPr txBox="1"/>
          <p:nvPr>
            <p:ph idx="1" type="body"/>
          </p:nvPr>
        </p:nvSpPr>
        <p:spPr>
          <a:xfrm>
            <a:off x="6752812" y="0"/>
            <a:ext cx="2043600" cy="48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600"/>
              <a:t>Biological validation</a:t>
            </a:r>
            <a:endParaRPr sz="1600"/>
          </a:p>
        </p:txBody>
      </p:sp>
      <p:sp>
        <p:nvSpPr>
          <p:cNvPr id="173" name="Google Shape;173;p28"/>
          <p:cNvSpPr txBox="1"/>
          <p:nvPr>
            <p:ph idx="1" type="body"/>
          </p:nvPr>
        </p:nvSpPr>
        <p:spPr>
          <a:xfrm>
            <a:off x="7374605" y="2457000"/>
            <a:ext cx="751200" cy="48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600"/>
              <a:t>Model</a:t>
            </a:r>
            <a:endParaRPr sz="1600"/>
          </a:p>
        </p:txBody>
      </p:sp>
      <p:cxnSp>
        <p:nvCxnSpPr>
          <p:cNvPr id="174" name="Google Shape;174;p28"/>
          <p:cNvCxnSpPr/>
          <p:nvPr/>
        </p:nvCxnSpPr>
        <p:spPr>
          <a:xfrm>
            <a:off x="2028548" y="3237158"/>
            <a:ext cx="298200" cy="3777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5" name="Google Shape;175;p28"/>
          <p:cNvCxnSpPr/>
          <p:nvPr/>
        </p:nvCxnSpPr>
        <p:spPr>
          <a:xfrm flipH="1" rot="10800000">
            <a:off x="6133756" y="3835775"/>
            <a:ext cx="471300" cy="2598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6" name="Google Shape;176;p28"/>
          <p:cNvCxnSpPr/>
          <p:nvPr/>
        </p:nvCxnSpPr>
        <p:spPr>
          <a:xfrm rot="10800000">
            <a:off x="8325800" y="2403050"/>
            <a:ext cx="249900" cy="3948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9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Break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 Handling and Preprocessing</a:t>
            </a:r>
            <a:endParaRPr/>
          </a:p>
        </p:txBody>
      </p:sp>
      <p:sp>
        <p:nvSpPr>
          <p:cNvPr id="187" name="Google Shape;187;p30"/>
          <p:cNvSpPr txBox="1"/>
          <p:nvPr>
            <p:ph idx="1" type="body"/>
          </p:nvPr>
        </p:nvSpPr>
        <p:spPr>
          <a:xfrm>
            <a:off x="4541852" y="-43468"/>
            <a:ext cx="4716300" cy="48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700"/>
              <a:t>Source</a:t>
            </a:r>
            <a:r>
              <a:rPr lang="en-GB" sz="1500"/>
              <a:t>:</a:t>
            </a:r>
            <a:r>
              <a:rPr lang="en-GB" sz="2642"/>
              <a:t> </a:t>
            </a:r>
            <a:r>
              <a:rPr lang="en-GB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https://www.geeksforgeeks.org/machine-learning/ml-introduction-data-machine-learning/</a:t>
            </a:r>
            <a:endParaRPr/>
          </a:p>
        </p:txBody>
      </p:sp>
      <p:pic>
        <p:nvPicPr>
          <p:cNvPr id="188" name="Google Shape;188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17575" y="1086375"/>
            <a:ext cx="5909750" cy="295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30"/>
          <p:cNvPicPr preferRelativeResize="0"/>
          <p:nvPr/>
        </p:nvPicPr>
        <p:blipFill rotWithShape="1">
          <a:blip r:embed="rId5">
            <a:alphaModFix/>
          </a:blip>
          <a:srcRect b="13140" l="0" r="48506" t="33292"/>
          <a:stretch/>
        </p:blipFill>
        <p:spPr>
          <a:xfrm>
            <a:off x="1517575" y="4041250"/>
            <a:ext cx="2049549" cy="746525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30"/>
          <p:cNvSpPr/>
          <p:nvPr/>
        </p:nvSpPr>
        <p:spPr>
          <a:xfrm>
            <a:off x="1528625" y="1086375"/>
            <a:ext cx="2049600" cy="3701400"/>
          </a:xfrm>
          <a:prstGeom prst="rect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Preprocessing steps</a:t>
            </a:r>
            <a:endParaRPr/>
          </a:p>
        </p:txBody>
      </p:sp>
      <p:sp>
        <p:nvSpPr>
          <p:cNvPr id="196" name="Google Shape;196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Handling missing values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Encoding categorical variables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Feature scaling &amp; normalization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Splitting data into training/test sets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Who am I?</a:t>
            </a:r>
            <a:endParaRPr/>
          </a:p>
        </p:txBody>
      </p:sp>
      <p:sp>
        <p:nvSpPr>
          <p:cNvPr id="66" name="Google Shape;66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Claudia Serrano Colome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From a town close to Barcelona, Spain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Moved to Munich on January 2025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Machine Learning Engineer at NoMaze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Background in Mathematics and Physics, PhD in Biomedicine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I really enjoy teaching, specially programming and data analysis tools</a:t>
            </a:r>
            <a:endParaRPr/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44600" y="445025"/>
            <a:ext cx="1112426" cy="1112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213219"/>
            <a:ext cx="9143998" cy="228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Preprocessing steps</a:t>
            </a:r>
            <a:endParaRPr/>
          </a:p>
        </p:txBody>
      </p:sp>
      <p:sp>
        <p:nvSpPr>
          <p:cNvPr id="202" name="Google Shape;202;p32"/>
          <p:cNvSpPr txBox="1"/>
          <p:nvPr>
            <p:ph idx="1" type="body"/>
          </p:nvPr>
        </p:nvSpPr>
        <p:spPr>
          <a:xfrm>
            <a:off x="311700" y="1152475"/>
            <a:ext cx="4216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GB"/>
              <a:t>Handling missing values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Char char="●"/>
            </a:pPr>
            <a:r>
              <a:rPr lang="en-GB">
                <a:solidFill>
                  <a:srgbClr val="666666"/>
                </a:solidFill>
              </a:rPr>
              <a:t>Encoding categorical variables</a:t>
            </a:r>
            <a:endParaRPr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Char char="●"/>
            </a:pPr>
            <a:r>
              <a:rPr lang="en-GB">
                <a:solidFill>
                  <a:srgbClr val="666666"/>
                </a:solidFill>
              </a:rPr>
              <a:t>Feature scaling &amp; normalization</a:t>
            </a:r>
            <a:endParaRPr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Char char="●"/>
            </a:pPr>
            <a:r>
              <a:rPr lang="en-GB">
                <a:solidFill>
                  <a:srgbClr val="666666"/>
                </a:solidFill>
              </a:rPr>
              <a:t>Splitting data into training/test sets</a:t>
            </a:r>
            <a:endParaRPr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03" name="Google Shape;20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0900" y="726815"/>
            <a:ext cx="4514850" cy="2162175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32"/>
          <p:cNvSpPr txBox="1"/>
          <p:nvPr/>
        </p:nvSpPr>
        <p:spPr>
          <a:xfrm>
            <a:off x="4335950" y="3076478"/>
            <a:ext cx="4869900" cy="16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AutoNum type="arabicPeriod"/>
            </a:pPr>
            <a:r>
              <a:rPr lang="en-GB"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Drop rows/columns (risky)</a:t>
            </a:r>
            <a:endParaRPr sz="18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accent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df.drop_na()</a:t>
            </a:r>
            <a:endParaRPr sz="1600">
              <a:solidFill>
                <a:schemeClr val="accent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AutoNum type="arabicPeriod"/>
            </a:pPr>
            <a:r>
              <a:rPr lang="en-GB"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Imputation (mean, median, mode…)</a:t>
            </a:r>
            <a:endParaRPr sz="18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accent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df['Marks'].fillna(df['Marks'].mean())</a:t>
            </a:r>
            <a:endParaRPr sz="1600">
              <a:solidFill>
                <a:schemeClr val="accent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Preprocessing steps</a:t>
            </a:r>
            <a:endParaRPr/>
          </a:p>
        </p:txBody>
      </p:sp>
      <p:sp>
        <p:nvSpPr>
          <p:cNvPr id="210" name="Google Shape;210;p33"/>
          <p:cNvSpPr txBox="1"/>
          <p:nvPr>
            <p:ph idx="1" type="body"/>
          </p:nvPr>
        </p:nvSpPr>
        <p:spPr>
          <a:xfrm>
            <a:off x="311700" y="1152475"/>
            <a:ext cx="4216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GB"/>
              <a:t>Handling missing values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Char char="●"/>
            </a:pPr>
            <a:r>
              <a:rPr lang="en-GB">
                <a:solidFill>
                  <a:srgbClr val="666666"/>
                </a:solidFill>
              </a:rPr>
              <a:t>Encoding categorical variables</a:t>
            </a:r>
            <a:endParaRPr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Char char="●"/>
            </a:pPr>
            <a:r>
              <a:rPr lang="en-GB">
                <a:solidFill>
                  <a:srgbClr val="666666"/>
                </a:solidFill>
              </a:rPr>
              <a:t>Feature scaling &amp; normalization</a:t>
            </a:r>
            <a:endParaRPr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Char char="●"/>
            </a:pPr>
            <a:r>
              <a:rPr lang="en-GB">
                <a:solidFill>
                  <a:srgbClr val="666666"/>
                </a:solidFill>
              </a:rPr>
              <a:t>Splitting data into training/test sets</a:t>
            </a:r>
            <a:endParaRPr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11" name="Google Shape;21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5525" y="76201"/>
            <a:ext cx="3538074" cy="4991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Preprocessing steps</a:t>
            </a:r>
            <a:endParaRPr/>
          </a:p>
        </p:txBody>
      </p:sp>
      <p:sp>
        <p:nvSpPr>
          <p:cNvPr id="217" name="Google Shape;217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Char char="●"/>
            </a:pPr>
            <a:r>
              <a:rPr b="1" lang="en-GB">
                <a:solidFill>
                  <a:srgbClr val="666666"/>
                </a:solidFill>
              </a:rPr>
              <a:t>Handling missing values</a:t>
            </a:r>
            <a:endParaRPr b="1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Encoding categorical variables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Char char="●"/>
            </a:pPr>
            <a:r>
              <a:rPr lang="en-GB">
                <a:solidFill>
                  <a:srgbClr val="666666"/>
                </a:solidFill>
              </a:rPr>
              <a:t>Feature scaling &amp; normalization</a:t>
            </a:r>
            <a:endParaRPr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Char char="●"/>
            </a:pPr>
            <a:r>
              <a:rPr lang="en-GB">
                <a:solidFill>
                  <a:srgbClr val="666666"/>
                </a:solidFill>
              </a:rPr>
              <a:t>Splitting data into training/test sets</a:t>
            </a:r>
            <a:endParaRPr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18" name="Google Shape;21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16325" y="561000"/>
            <a:ext cx="4819450" cy="2409725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34"/>
          <p:cNvSpPr/>
          <p:nvPr/>
        </p:nvSpPr>
        <p:spPr>
          <a:xfrm>
            <a:off x="4143650" y="499925"/>
            <a:ext cx="3364800" cy="1028700"/>
          </a:xfrm>
          <a:prstGeom prst="rect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Preprocessing steps</a:t>
            </a:r>
            <a:endParaRPr/>
          </a:p>
        </p:txBody>
      </p:sp>
      <p:sp>
        <p:nvSpPr>
          <p:cNvPr id="225" name="Google Shape;225;p35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Char char="●"/>
            </a:pPr>
            <a:r>
              <a:rPr b="1" lang="en-GB">
                <a:solidFill>
                  <a:srgbClr val="666666"/>
                </a:solidFill>
              </a:rPr>
              <a:t>Handling missing values</a:t>
            </a:r>
            <a:endParaRPr b="1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Encoding categorical variables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Char char="●"/>
            </a:pPr>
            <a:r>
              <a:rPr lang="en-GB">
                <a:solidFill>
                  <a:srgbClr val="666666"/>
                </a:solidFill>
              </a:rPr>
              <a:t>Feature scaling &amp; normalization</a:t>
            </a:r>
            <a:endParaRPr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Char char="●"/>
            </a:pPr>
            <a:r>
              <a:rPr lang="en-GB">
                <a:solidFill>
                  <a:srgbClr val="666666"/>
                </a:solidFill>
              </a:rPr>
              <a:t>Splitting data into training/test sets</a:t>
            </a:r>
            <a:endParaRPr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26" name="Google Shape;226;p35"/>
          <p:cNvPicPr preferRelativeResize="0"/>
          <p:nvPr/>
        </p:nvPicPr>
        <p:blipFill rotWithShape="1">
          <a:blip r:embed="rId3">
            <a:alphaModFix/>
          </a:blip>
          <a:srcRect b="0" l="0" r="65262" t="0"/>
          <a:stretch/>
        </p:blipFill>
        <p:spPr>
          <a:xfrm>
            <a:off x="5479975" y="445025"/>
            <a:ext cx="1226676" cy="176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35"/>
          <p:cNvPicPr preferRelativeResize="0"/>
          <p:nvPr/>
        </p:nvPicPr>
        <p:blipFill rotWithShape="1">
          <a:blip r:embed="rId4">
            <a:alphaModFix/>
          </a:blip>
          <a:srcRect b="0" l="35279" r="0" t="0"/>
          <a:stretch/>
        </p:blipFill>
        <p:spPr>
          <a:xfrm>
            <a:off x="6547000" y="2437950"/>
            <a:ext cx="2285300" cy="176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35"/>
          <p:cNvPicPr preferRelativeResize="0"/>
          <p:nvPr/>
        </p:nvPicPr>
        <p:blipFill rotWithShape="1">
          <a:blip r:embed="rId3">
            <a:alphaModFix/>
          </a:blip>
          <a:srcRect b="0" l="64184" r="2600" t="0"/>
          <a:stretch/>
        </p:blipFill>
        <p:spPr>
          <a:xfrm>
            <a:off x="4528200" y="2437950"/>
            <a:ext cx="1172900" cy="176560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35"/>
          <p:cNvSpPr txBox="1"/>
          <p:nvPr/>
        </p:nvSpPr>
        <p:spPr>
          <a:xfrm>
            <a:off x="1951650" y="3841200"/>
            <a:ext cx="3528300" cy="13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AutoNum type="arabicPeriod"/>
            </a:pPr>
            <a:r>
              <a:rPr lang="en-GB"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Label Encoding</a:t>
            </a:r>
            <a:endParaRPr sz="18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marR="190500" rtl="0" algn="l">
              <a:lnSpc>
                <a:spcPct val="10937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accent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from sklearn.preprocessing</a:t>
            </a:r>
            <a:endParaRPr sz="1600">
              <a:solidFill>
                <a:schemeClr val="accent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accent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le = LabelEncoder()</a:t>
            </a:r>
            <a:endParaRPr sz="1600">
              <a:solidFill>
                <a:schemeClr val="accent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accent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le.fit_transform(data)</a:t>
            </a:r>
            <a:endParaRPr sz="1600">
              <a:solidFill>
                <a:schemeClr val="accent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230" name="Google Shape;230;p35"/>
          <p:cNvSpPr txBox="1"/>
          <p:nvPr/>
        </p:nvSpPr>
        <p:spPr>
          <a:xfrm>
            <a:off x="5624200" y="4334475"/>
            <a:ext cx="3432300" cy="7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2. One-hot Encoding</a:t>
            </a:r>
            <a:endParaRPr sz="18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accent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pd.get_dummies(</a:t>
            </a:r>
            <a:r>
              <a:rPr lang="en-GB" sz="1600">
                <a:solidFill>
                  <a:schemeClr val="accent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df['Color'])</a:t>
            </a:r>
            <a:endParaRPr sz="1600">
              <a:solidFill>
                <a:schemeClr val="accent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231" name="Google Shape;231;p35"/>
          <p:cNvSpPr txBox="1"/>
          <p:nvPr/>
        </p:nvSpPr>
        <p:spPr>
          <a:xfrm>
            <a:off x="6803800" y="292200"/>
            <a:ext cx="1402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Categorical </a:t>
            </a:r>
            <a:endParaRPr sz="1600">
              <a:solidFill>
                <a:schemeClr val="accent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Preprocessing steps</a:t>
            </a:r>
            <a:endParaRPr/>
          </a:p>
        </p:txBody>
      </p:sp>
      <p:sp>
        <p:nvSpPr>
          <p:cNvPr id="237" name="Google Shape;237;p36"/>
          <p:cNvSpPr txBox="1"/>
          <p:nvPr>
            <p:ph idx="1" type="body"/>
          </p:nvPr>
        </p:nvSpPr>
        <p:spPr>
          <a:xfrm>
            <a:off x="311700" y="1152475"/>
            <a:ext cx="4043400" cy="281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Char char="●"/>
            </a:pPr>
            <a:r>
              <a:rPr b="1" lang="en-GB">
                <a:solidFill>
                  <a:srgbClr val="666666"/>
                </a:solidFill>
              </a:rPr>
              <a:t>Handling missing values</a:t>
            </a:r>
            <a:endParaRPr b="1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Char char="●"/>
            </a:pPr>
            <a:r>
              <a:rPr lang="en-GB">
                <a:solidFill>
                  <a:srgbClr val="666666"/>
                </a:solidFill>
              </a:rPr>
              <a:t>Encoding categorical variables</a:t>
            </a:r>
            <a:endParaRPr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Feature scaling &amp; normalization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Char char="●"/>
            </a:pPr>
            <a:r>
              <a:rPr lang="en-GB">
                <a:solidFill>
                  <a:srgbClr val="666666"/>
                </a:solidFill>
              </a:rPr>
              <a:t>Splitting data into training/test sets</a:t>
            </a:r>
            <a:endParaRPr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38" name="Google Shape;23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13950" y="278800"/>
            <a:ext cx="4894025" cy="2249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36"/>
          <p:cNvPicPr preferRelativeResize="0"/>
          <p:nvPr/>
        </p:nvPicPr>
        <p:blipFill rotWithShape="1">
          <a:blip r:embed="rId4">
            <a:alphaModFix/>
          </a:blip>
          <a:srcRect b="0" l="0" r="0" t="76227"/>
          <a:stretch/>
        </p:blipFill>
        <p:spPr>
          <a:xfrm>
            <a:off x="5424250" y="2586075"/>
            <a:ext cx="3583726" cy="549200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36"/>
          <p:cNvSpPr txBox="1"/>
          <p:nvPr/>
        </p:nvSpPr>
        <p:spPr>
          <a:xfrm>
            <a:off x="4817000" y="3485500"/>
            <a:ext cx="4673100" cy="15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Standardization</a:t>
            </a:r>
            <a:endParaRPr sz="18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marR="190500" rtl="0" algn="l">
              <a:lnSpc>
                <a:spcPct val="10937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accent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scaler = StandardScaler()</a:t>
            </a:r>
            <a:endParaRPr sz="1600">
              <a:solidFill>
                <a:schemeClr val="accent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marR="190500" rtl="0" algn="l">
              <a:lnSpc>
                <a:spcPct val="10937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accent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scale = </a:t>
            </a:r>
            <a:r>
              <a:rPr lang="en-GB" sz="1600">
                <a:solidFill>
                  <a:schemeClr val="accent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scaler</a:t>
            </a:r>
            <a:r>
              <a:rPr lang="en-GB" sz="1600">
                <a:solidFill>
                  <a:schemeClr val="accent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.fit(data)</a:t>
            </a:r>
            <a:endParaRPr sz="1600">
              <a:solidFill>
                <a:schemeClr val="accent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marR="190500" rtl="0" algn="l">
              <a:lnSpc>
                <a:spcPct val="10937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accent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scaled_data = scale.transform(data)</a:t>
            </a:r>
            <a:endParaRPr sz="1050">
              <a:solidFill>
                <a:srgbClr val="F8F8F2"/>
              </a:solidFill>
              <a:highlight>
                <a:srgbClr val="27282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accent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241" name="Google Shape;241;p36"/>
          <p:cNvSpPr txBox="1"/>
          <p:nvPr/>
        </p:nvSpPr>
        <p:spPr>
          <a:xfrm>
            <a:off x="220800" y="3485500"/>
            <a:ext cx="4673100" cy="15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Normalization</a:t>
            </a:r>
            <a:endParaRPr sz="18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marR="190500" rtl="0" algn="l">
              <a:lnSpc>
                <a:spcPct val="10937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accent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scaler = MinMaxScaler()</a:t>
            </a:r>
            <a:endParaRPr sz="1600">
              <a:solidFill>
                <a:schemeClr val="accent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marR="190500" rtl="0" algn="l">
              <a:lnSpc>
                <a:spcPct val="10937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accent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normalize = scaler.fit(data)</a:t>
            </a:r>
            <a:endParaRPr sz="1600">
              <a:solidFill>
                <a:schemeClr val="accent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marR="190500" rtl="0" algn="l">
              <a:lnSpc>
                <a:spcPct val="10937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accent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scaled_data = scale.transform(data)</a:t>
            </a:r>
            <a:endParaRPr sz="1050">
              <a:solidFill>
                <a:srgbClr val="F8F8F2"/>
              </a:solidFill>
              <a:highlight>
                <a:srgbClr val="27282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accent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Preprocessing steps</a:t>
            </a:r>
            <a:endParaRPr/>
          </a:p>
        </p:txBody>
      </p:sp>
      <p:sp>
        <p:nvSpPr>
          <p:cNvPr id="247" name="Google Shape;247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Char char="●"/>
            </a:pPr>
            <a:r>
              <a:rPr b="1" lang="en-GB">
                <a:solidFill>
                  <a:srgbClr val="666666"/>
                </a:solidFill>
              </a:rPr>
              <a:t>Handling missing values</a:t>
            </a:r>
            <a:endParaRPr b="1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Char char="●"/>
            </a:pPr>
            <a:r>
              <a:rPr lang="en-GB">
                <a:solidFill>
                  <a:srgbClr val="666666"/>
                </a:solidFill>
              </a:rPr>
              <a:t>Encoding categorical variables</a:t>
            </a:r>
            <a:endParaRPr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Char char="●"/>
            </a:pPr>
            <a:r>
              <a:rPr lang="en-GB">
                <a:solidFill>
                  <a:srgbClr val="666666"/>
                </a:solidFill>
              </a:rPr>
              <a:t>Feature scaling &amp; normalization</a:t>
            </a:r>
            <a:endParaRPr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Splitting data into training/test sets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48" name="Google Shape;248;p37"/>
          <p:cNvPicPr preferRelativeResize="0"/>
          <p:nvPr/>
        </p:nvPicPr>
        <p:blipFill rotWithShape="1">
          <a:blip r:embed="rId3">
            <a:alphaModFix/>
          </a:blip>
          <a:srcRect b="30675" l="12300" r="64568" t="23264"/>
          <a:stretch/>
        </p:blipFill>
        <p:spPr>
          <a:xfrm>
            <a:off x="4372350" y="734725"/>
            <a:ext cx="1923276" cy="201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37"/>
          <p:cNvPicPr preferRelativeResize="0"/>
          <p:nvPr/>
        </p:nvPicPr>
        <p:blipFill rotWithShape="1">
          <a:blip r:embed="rId3">
            <a:alphaModFix/>
          </a:blip>
          <a:srcRect b="17425" l="60784" r="12194" t="17262"/>
          <a:stretch/>
        </p:blipFill>
        <p:spPr>
          <a:xfrm>
            <a:off x="6719600" y="278750"/>
            <a:ext cx="2303175" cy="2922676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37"/>
          <p:cNvSpPr txBox="1"/>
          <p:nvPr/>
        </p:nvSpPr>
        <p:spPr>
          <a:xfrm>
            <a:off x="2615025" y="3793150"/>
            <a:ext cx="6596400" cy="10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sklearn split function</a:t>
            </a:r>
            <a:endParaRPr sz="18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accent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X_train, X_test, y_train, y_test = train_test_split(</a:t>
            </a:r>
            <a:endParaRPr sz="1600">
              <a:solidFill>
                <a:schemeClr val="accent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accent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X, y, test_size=0.05, random_state=0)</a:t>
            </a:r>
            <a:endParaRPr sz="1600">
              <a:solidFill>
                <a:schemeClr val="accent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8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Hands On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Additional resources</a:t>
            </a:r>
            <a:endParaRPr/>
          </a:p>
        </p:txBody>
      </p:sp>
      <p:sp>
        <p:nvSpPr>
          <p:cNvPr id="261" name="Google Shape;261;p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Missing values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https://www.geeksforgeeks.org/machine-learning/ml-handling-missing-values/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Encoding categorical variables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https://www.geeksforgeeks.org/machine-learning/categorical-data-encoding-techniques-in-machine-learning/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Feature scaling &amp; normalization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https://www.geeksforgeeks.org/data-analysis/normalization-and-scaling/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https://www.geeksforgeeks.org/machine-learning/data-pre-processing-wit-sklearn-using-standard-and-minmax-scaler/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Splitting data into training/test sets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7"/>
              </a:rPr>
              <a:t>https://www.geeksforgeeks.org/machine-learning/how-to-split-a-dataset-into-train-and-test-sets-using-python/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Who are you?</a:t>
            </a:r>
            <a:endParaRPr/>
          </a:p>
        </p:txBody>
      </p:sp>
      <p:sp>
        <p:nvSpPr>
          <p:cNvPr id="74" name="Google Shape;74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PhD students at TUM (?)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…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is this course about?</a:t>
            </a:r>
            <a:endParaRPr/>
          </a:p>
        </p:txBody>
      </p:sp>
      <p:sp>
        <p:nvSpPr>
          <p:cNvPr id="80" name="Google Shape;80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Getting hands on experience on different Machine Learning tools so that you can apply them to your own data.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2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b="1" lang="en-GB" sz="1750">
                <a:solidFill>
                  <a:srgbClr val="F0F6FC"/>
                </a:solidFill>
                <a:highlight>
                  <a:srgbClr val="0D1117"/>
                </a:highlight>
                <a:latin typeface="Arial"/>
                <a:ea typeface="Arial"/>
                <a:cs typeface="Arial"/>
                <a:sym typeface="Arial"/>
              </a:rPr>
              <a:t>S1: Introduction to Machine Learning and Data Preparation.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2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b="1" lang="en-GB" sz="1750">
                <a:solidFill>
                  <a:srgbClr val="F0F6FC"/>
                </a:solidFill>
                <a:highlight>
                  <a:srgbClr val="0D1117"/>
                </a:highlight>
                <a:latin typeface="Arial"/>
                <a:ea typeface="Arial"/>
                <a:cs typeface="Arial"/>
                <a:sym typeface="Arial"/>
              </a:rPr>
              <a:t>S2: Supervised Learning: Classification and Regression.</a:t>
            </a:r>
            <a:endParaRPr b="1" sz="1750">
              <a:solidFill>
                <a:srgbClr val="F0F6FC"/>
              </a:solidFill>
              <a:highlight>
                <a:srgbClr val="0D1117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2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b="1" lang="en-GB" sz="1750">
                <a:solidFill>
                  <a:srgbClr val="F0F6FC"/>
                </a:solidFill>
                <a:highlight>
                  <a:srgbClr val="0D1117"/>
                </a:highlight>
                <a:latin typeface="Arial"/>
                <a:ea typeface="Arial"/>
                <a:cs typeface="Arial"/>
                <a:sym typeface="Arial"/>
              </a:rPr>
              <a:t>S3: Unsupervised Learning: Clustering methods and Dimensionality reduction.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25000"/>
              </a:lnSpc>
              <a:spcBef>
                <a:spcPts val="1800"/>
              </a:spcBef>
              <a:spcAft>
                <a:spcPts val="1200"/>
              </a:spcAft>
              <a:buNone/>
            </a:pPr>
            <a:r>
              <a:rPr b="1" lang="en-GB" sz="1750">
                <a:solidFill>
                  <a:srgbClr val="F0F6FC"/>
                </a:solidFill>
                <a:highlight>
                  <a:srgbClr val="0D1117"/>
                </a:highlight>
                <a:latin typeface="Arial"/>
                <a:ea typeface="Arial"/>
                <a:cs typeface="Arial"/>
                <a:sym typeface="Arial"/>
              </a:rPr>
              <a:t>S4: Model Evaluation and Applications in Research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Tools We’ll Use</a:t>
            </a:r>
            <a:endParaRPr/>
          </a:p>
        </p:txBody>
      </p:sp>
      <p:sp>
        <p:nvSpPr>
          <p:cNvPr id="86" name="Google Shape;86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Github -&gt; </a:t>
            </a:r>
            <a:r>
              <a:rPr lang="en-GB" sz="1600">
                <a:latin typeface="Source Code Pro"/>
                <a:ea typeface="Source Code Pro"/>
                <a:cs typeface="Source Code Pro"/>
                <a:sym typeface="Source Code Pro"/>
              </a:rPr>
              <a:t>https://github.com/cserranocolome/ml_course_intro</a:t>
            </a:r>
            <a:endParaRPr sz="16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Slides -&gt; some theory and introduction to the topics.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Jupyter notebook -&gt; hands on exercises in an interactive way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What is Machine Learning (ML)? And why ML?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Types of ML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ML Workflow		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Data handling and preprocessing</a:t>
            </a:r>
            <a:endParaRPr/>
          </a:p>
          <a:p>
            <a:pPr indent="-342900" lvl="1" marL="13716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GB" sz="1800"/>
              <a:t>Handling missing values</a:t>
            </a:r>
            <a:endParaRPr sz="1800"/>
          </a:p>
          <a:p>
            <a:pPr indent="-368300" lvl="1" marL="13716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-GB" sz="1800"/>
              <a:t>Encoding categorical variables</a:t>
            </a:r>
            <a:endParaRPr sz="1800"/>
          </a:p>
          <a:p>
            <a:pPr indent="-368300" lvl="1" marL="13716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-GB" sz="1800"/>
              <a:t>Feature scaling &amp; normalization</a:t>
            </a:r>
            <a:endParaRPr sz="1800"/>
          </a:p>
          <a:p>
            <a:pPr indent="-368300" lvl="1" marL="13716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-GB" sz="1800"/>
              <a:t>Splitting data into training/test sets</a:t>
            </a:r>
            <a:endParaRPr sz="1800"/>
          </a:p>
        </p:txBody>
      </p:sp>
      <p:sp>
        <p:nvSpPr>
          <p:cNvPr id="92" name="Google Shape;92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Today's</a:t>
            </a:r>
            <a:r>
              <a:rPr lang="en-GB"/>
              <a:t> session outlook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is Machine Learning?</a:t>
            </a:r>
            <a:endParaRPr/>
          </a:p>
        </p:txBody>
      </p:sp>
      <p:sp>
        <p:nvSpPr>
          <p:cNvPr id="98" name="Google Shape;98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Definition: “A computer program is said to learn from experience E with respect to some class of tasks T and performance measure P if its performance at tasks in T improves with experience E.” (Tom Mitchell, 1997)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Simpler version: “ML is about teaching computers to find patterns in data and make predictions without being explicitly programmed.”</a:t>
            </a:r>
            <a:endParaRPr i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ML vs Statistics vs AI</a:t>
            </a:r>
            <a:endParaRPr/>
          </a:p>
        </p:txBody>
      </p:sp>
      <p:sp>
        <p:nvSpPr>
          <p:cNvPr id="104" name="Google Shape;104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AI: </a:t>
            </a:r>
            <a:r>
              <a:rPr lang="en-GB"/>
              <a:t>Broad field aiming to build “intelligent” machines.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/>
              <a:t>Machine Learning:</a:t>
            </a:r>
            <a:r>
              <a:rPr lang="en-GB"/>
              <a:t> A subfield of AI, focused on algorithms that learn patterns from data.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/>
              <a:t>Statistics: </a:t>
            </a:r>
            <a:r>
              <a:rPr lang="en-GB"/>
              <a:t>Foundation for ML; focuses on inference and understanding relationships.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AI = the big picture, ML = practical methods, Statistics = theoretical roots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Automate tasks (classification, detection, prediction).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Extract patterns from complex/high-dimensional data.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Handle large datasets that traditional methods struggle with.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Cross-disciplinary applications:</a:t>
            </a:r>
            <a:endParaRPr/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-GB"/>
              <a:t>Bioinformatics: gene expression clustering.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-GB"/>
              <a:t>Physics: predicting material properties.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-GB"/>
              <a:t>Social Sciences: text classification for surveys.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-GB"/>
              <a:t>Engineering: fault detection in machines.</a:t>
            </a:r>
            <a:endParaRPr/>
          </a:p>
        </p:txBody>
      </p:sp>
      <p:sp>
        <p:nvSpPr>
          <p:cNvPr id="110" name="Google Shape;110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Why Machine Learning?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